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96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5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296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87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93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282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292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280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289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295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28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9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</p:sldIdLst>
  <p:sldSz cy="5143500" cx="9144000"/>
  <p:notesSz cx="6858000" cy="9144000"/>
  <p:embeddedFontLst>
    <p:embeddedFont>
      <p:font typeface="Raleway"/>
      <p:regular r:id="rId303"/>
      <p:bold r:id="rId304"/>
      <p:italic r:id="rId305"/>
      <p:boldItalic r:id="rId306"/>
    </p:embeddedFont>
    <p:embeddedFont>
      <p:font typeface="Lato"/>
      <p:regular r:id="rId307"/>
      <p:bold r:id="rId308"/>
      <p:italic r:id="rId309"/>
      <p:boldItalic r:id="rId3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8DB504-E26B-4DF9-96E3-AB84A7AB9AFB}">
  <a:tblStyle styleId="{9B8DB504-E26B-4DF9-96E3-AB84A7AB9A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297" Type="http://schemas.openxmlformats.org/officeDocument/2006/relationships/slide" Target="slides/slide291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296" Type="http://schemas.openxmlformats.org/officeDocument/2006/relationships/slide" Target="slides/slide290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295" Type="http://schemas.openxmlformats.org/officeDocument/2006/relationships/slide" Target="slides/slide289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294" Type="http://schemas.openxmlformats.org/officeDocument/2006/relationships/slide" Target="slides/slide288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299" Type="http://schemas.openxmlformats.org/officeDocument/2006/relationships/slide" Target="slides/slide293.xml"/><Relationship Id="rId177" Type="http://schemas.openxmlformats.org/officeDocument/2006/relationships/slide" Target="slides/slide171.xml"/><Relationship Id="rId298" Type="http://schemas.openxmlformats.org/officeDocument/2006/relationships/slide" Target="slides/slide29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293" Type="http://schemas.openxmlformats.org/officeDocument/2006/relationships/slide" Target="slides/slide287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292" Type="http://schemas.openxmlformats.org/officeDocument/2006/relationships/slide" Target="slides/slide286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291" Type="http://schemas.openxmlformats.org/officeDocument/2006/relationships/slide" Target="slides/slide285.xml"/><Relationship Id="rId67" Type="http://schemas.openxmlformats.org/officeDocument/2006/relationships/slide" Target="slides/slide61.xml"/><Relationship Id="rId290" Type="http://schemas.openxmlformats.org/officeDocument/2006/relationships/slide" Target="slides/slide284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286" Type="http://schemas.openxmlformats.org/officeDocument/2006/relationships/slide" Target="slides/slide280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285" Type="http://schemas.openxmlformats.org/officeDocument/2006/relationships/slide" Target="slides/slide279.xml"/><Relationship Id="rId163" Type="http://schemas.openxmlformats.org/officeDocument/2006/relationships/slide" Target="slides/slide157.xml"/><Relationship Id="rId284" Type="http://schemas.openxmlformats.org/officeDocument/2006/relationships/slide" Target="slides/slide278.xml"/><Relationship Id="rId162" Type="http://schemas.openxmlformats.org/officeDocument/2006/relationships/slide" Target="slides/slide156.xml"/><Relationship Id="rId283" Type="http://schemas.openxmlformats.org/officeDocument/2006/relationships/slide" Target="slides/slide277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289" Type="http://schemas.openxmlformats.org/officeDocument/2006/relationships/slide" Target="slides/slide283.xml"/><Relationship Id="rId167" Type="http://schemas.openxmlformats.org/officeDocument/2006/relationships/slide" Target="slides/slide161.xml"/><Relationship Id="rId288" Type="http://schemas.openxmlformats.org/officeDocument/2006/relationships/slide" Target="slides/slide282.xml"/><Relationship Id="rId166" Type="http://schemas.openxmlformats.org/officeDocument/2006/relationships/slide" Target="slides/slide160.xml"/><Relationship Id="rId287" Type="http://schemas.openxmlformats.org/officeDocument/2006/relationships/slide" Target="slides/slide281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282" Type="http://schemas.openxmlformats.org/officeDocument/2006/relationships/slide" Target="slides/slide276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281" Type="http://schemas.openxmlformats.org/officeDocument/2006/relationships/slide" Target="slides/slide275.xml"/><Relationship Id="rId57" Type="http://schemas.openxmlformats.org/officeDocument/2006/relationships/slide" Target="slides/slide51.xml"/><Relationship Id="rId280" Type="http://schemas.openxmlformats.org/officeDocument/2006/relationships/slide" Target="slides/slide274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slide" Target="slides/slide269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slide" Target="slides/slide268.xml"/><Relationship Id="rId152" Type="http://schemas.openxmlformats.org/officeDocument/2006/relationships/slide" Target="slides/slide146.xml"/><Relationship Id="rId273" Type="http://schemas.openxmlformats.org/officeDocument/2006/relationships/slide" Target="slides/slide267.xml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slide" Target="slides/slide273.xml"/><Relationship Id="rId157" Type="http://schemas.openxmlformats.org/officeDocument/2006/relationships/slide" Target="slides/slide151.xml"/><Relationship Id="rId278" Type="http://schemas.openxmlformats.org/officeDocument/2006/relationships/slide" Target="slides/slide272.xml"/><Relationship Id="rId156" Type="http://schemas.openxmlformats.org/officeDocument/2006/relationships/slide" Target="slides/slide150.xml"/><Relationship Id="rId277" Type="http://schemas.openxmlformats.org/officeDocument/2006/relationships/slide" Target="slides/slide271.xml"/><Relationship Id="rId155" Type="http://schemas.openxmlformats.org/officeDocument/2006/relationships/slide" Target="slides/slide149.xml"/><Relationship Id="rId276" Type="http://schemas.openxmlformats.org/officeDocument/2006/relationships/slide" Target="slides/slide270.xml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305" Type="http://schemas.openxmlformats.org/officeDocument/2006/relationships/font" Target="fonts/Raleway-italic.fntdata"/><Relationship Id="rId304" Type="http://schemas.openxmlformats.org/officeDocument/2006/relationships/font" Target="fonts/Raleway-bold.fntdata"/><Relationship Id="rId303" Type="http://schemas.openxmlformats.org/officeDocument/2006/relationships/font" Target="fonts/Raleway-regular.fntdata"/><Relationship Id="rId302" Type="http://schemas.openxmlformats.org/officeDocument/2006/relationships/slide" Target="slides/slide296.xml"/><Relationship Id="rId309" Type="http://schemas.openxmlformats.org/officeDocument/2006/relationships/font" Target="fonts/Lato-italic.fntdata"/><Relationship Id="rId308" Type="http://schemas.openxmlformats.org/officeDocument/2006/relationships/font" Target="fonts/Lato-bold.fntdata"/><Relationship Id="rId307" Type="http://schemas.openxmlformats.org/officeDocument/2006/relationships/font" Target="fonts/Lato-regular.fntdata"/><Relationship Id="rId306" Type="http://schemas.openxmlformats.org/officeDocument/2006/relationships/font" Target="fonts/Raleway-boldItalic.fntdata"/><Relationship Id="rId301" Type="http://schemas.openxmlformats.org/officeDocument/2006/relationships/slide" Target="slides/slide295.xml"/><Relationship Id="rId300" Type="http://schemas.openxmlformats.org/officeDocument/2006/relationships/slide" Target="slides/slide294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Relationship Id="rId310" Type="http://schemas.openxmlformats.org/officeDocument/2006/relationships/font" Target="fonts/La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" TargetMode="Externa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" TargetMode="Externa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SoWkIImgAStDuU9ApiyjoCzBpIjHK7BFLt06yZ9pKekK51AB5TBpkTA070MbtCJCFBtqVB0WI0H962oMb9cNM5J9nPMUhw2Rab-Ufskd05PX1JDFmGr884b3TG0L11JbfvGcfoeuWGKWwhWSKlDIG8u30000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a60ad9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a60ad9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6f41bdaa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76f41bdaa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6f41bdaa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6f41bdaa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74a60ad91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74a60ad91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4a60ad91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74a60ad91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6f41bdaac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6f41bdaa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76f41bdaa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76f41bdaa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6f41bdaa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76f41bdaa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4a60ad91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74a60ad91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76f41bdaa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76f41bdaa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4a60ad91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74a60ad91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e5773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e5773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4a60ad91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4a60ad91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6f41bdaa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6f41bdaa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76f41bdaa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76f41bdaa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76f41bdaa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76f41bdaa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4a60ad919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4a60ad919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76f41bdaa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76f41bdaa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74a60ad91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74a60ad91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4a60ad91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74a60ad91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6f41bdaa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76f41bdaa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76f41bdaa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76f41bdaa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6f41bda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6f41bda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74a60ad91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74a60ad91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4a60ad91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4a60ad91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6f41bdaa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6f41bdaa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4a60ad91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4a60ad91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4a60ad91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4a60ad91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6f41bdaa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6f41bdaa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4a60ad919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4a60ad919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74a60ad91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74a60ad91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76f41bda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76f41bda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4a60ad919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4a60ad919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6f41bda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6f41bda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76f41bdaa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76f41bdaa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6f41bdaa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76f41bdaa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76f41bdaac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76f41bdaac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76f41bdaa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76f41bdaa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4a60ad91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4a60ad91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76f41bdaac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76f41bdaac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6f41bdaac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76f41bdaac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6f41bdaac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6f41bdaac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74a60ad9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74a60ad9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74a60ad919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74a60ad91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4a60ad9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4a60ad9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76f41bdaa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76f41bdaa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6f41bdaa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6f41bdaa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4a60ad919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4a60ad919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76f41bdaa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76f41bdaa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6f41bdaac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6f41bdaac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6f41bdaa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76f41bdaa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76f41bdaa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76f41bdaa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76f41bdaac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76f41bdaa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76f41bdaa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76f41bdaa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6f41bdaa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6f41bdaa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6f41bda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6f41bda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6f41bdaac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6f41bdaac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4a60ad919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4a60ad919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6f41bdaac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6f41bdaac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6f41bdaac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6f41bdaac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6f41bdaac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6f41bdaac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6f41bdaac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76f41bdaa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74a60ad91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74a60ad91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4a60ad919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4a60ad919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6f41bdaa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6f41bdaa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83df2f1d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83df2f1d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6f41bda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6f41bda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4a60ad91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4a60ad91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4a60ad919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4a60ad919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4a60ad919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4a60ad919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76f41bdaa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76f41bdaa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6f41bdaac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76f41bdaac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76f41bdaac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76f41bdaa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76f41bdaac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76f41bdaac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6f41bdaa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76f41bdaa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6f41bdaa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6f41bdaa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f41bdaac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f41bdaac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6f41bda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6f41bda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74a60ad919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74a60ad919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4a60ad919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4a60ad91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4a60ad919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4a60ad919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74a60ad919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74a60ad919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6f41bdaac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6f41bdaac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6f41bdaac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6f41bdaac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6f41bdaac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6f41bdaac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76f41bdaa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76f41bdaa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76f41bdaac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76f41bdaa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76f41bdaa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76f41bdaa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6f41bda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6f41bda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74a60ad91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74a60ad91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6f41bdaac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6f41bdaac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76f41bdaac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76f41bdaac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4a60ad919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4a60ad919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76f41bdaac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76f41bdaac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6f41bdaac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76f41bdaac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76f41bdaa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76f41bdaa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6f41bdaac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6f41bdaac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76f41bdaac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76f41bdaa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76f41bdaa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76f41bdaa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6f41bda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6f41bda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6f41bdaac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6f41bdaac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76f41bdaac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76f41bdaac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f41bdaa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f41bdaa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76f41bdaac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76f41bdaac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76f41bdaac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76f41bdaac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6f41bdaa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6f41bdaa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6f41bdaa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6f41bdaa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4a60ad919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4a60ad919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6f41bdaac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6f41bdaac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76f41bdaac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76f41bdaac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63a07b88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63a07b88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6f41bda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6f41bda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76f41bdaac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76f41bdaac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76f41bdaac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76f41bdaac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83df2f1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83df2f1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6f41bdaac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6f41bdaac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76f41bdaac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76f41bdaac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76f41bdaac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76f41bdaac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76f41bdaac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76f41bdaac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83df2f1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83df2f1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76f41bdaa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76f41bdaa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76f41bdaac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76f41bdaac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4a60ad91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4a60ad91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76f41bdaac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76f41bdaac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</a:t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76f41bdaac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76f41bdaac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76f41bdaac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76f41bdaac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76f41bdaac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76f41bdaac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76f41bdaa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76f41bdaa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6f41bdaa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6f41bdaa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76f41bdaac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76f41bdaac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76f41bdaac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76f41bdaac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</a:t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76f41bdaa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76f41bdaa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76f41bdaac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76f41bdaac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6f41bdaa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6f41bdaa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76f41bdaa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76f41bdaa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76f41bdaac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76f41bdaac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76f41bdaac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76f41bdaac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76f41bdaac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76f41bdaac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76f41bdaac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76f41bdaac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76f41bdaac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76f41bdaac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76f41bdaac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76f41bdaa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76f41bdaac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76f41bdaac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76f41bdaac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76f41bdaac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76f41bdaac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76f41bdaa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6f41bdaa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6f41bda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76f41bdaa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76f41bdaa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76f41bdaac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76f41bdaac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76f41bdaac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76f41bdaac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76f41bdaac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76f41bdaac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76f41bdaac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76f41bdaac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6f41bdaa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6f41bdaa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76f41bdaa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76f41bdaa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76f41bdaa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76f41bdaa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76f41bdaa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76f41bdaa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76f41bdaa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76f41bdaa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6f41bdaa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6f41bdaa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83df2f1d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83df2f1d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76f41bdaa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76f41bdaa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76f41bdaac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76f41bdaac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76f41bdaa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76f41bdaa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76f41bdaac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76f41bdaac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76f41bdaac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76f41bdaac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76f41bdaac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76f41bdaac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8f512bf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8f512bf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76f41bdaa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76f41bdaa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76f41bdaac_0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76f41bdaac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4a60ad91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4a60ad91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76f41bdaac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76f41bdaac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76f41bdaac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76f41bdaac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76f41bdaa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76f41bdaa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76f41bdaa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76f41bdaa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76f41bdaac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76f41bdaac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76f41bdaa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76f41bdaa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76f41bdaac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76f41bdaac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76f41bdaac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76f41bdaac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76f41bdaac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76f41bdaac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76f41bdaa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76f41bdaa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6f41bdaa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6f41bda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76f41bdaac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76f41bdaac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76f41bdaac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76f41bdaac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76f41bdaac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76f41bdaac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76f41bdaa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76f41bdaa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76f41bdaac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76f41bdaac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76f41bdaac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76f41bdaac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76f41bdaac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76f41bdaac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74a60ad919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74a60ad919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76f41bdaac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76f41bdaac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76f41bdaac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76f41bdaac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6f41bdaa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6f41bdaa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76f41bdaac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76f41bdaac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74a60ad919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74a60ad919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76f41bdaac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76f41bdaac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76f41bdaac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76f41bdaac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76f41bdaac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76f41bdaac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76f41bdaa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76f41bdaa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76f41bdaac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76f41bdaac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76f41bdaac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76f41bdaac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76f41bdaac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76f41bdaac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76f41bdaac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76f41bdaac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6f41bdaa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6f41bdaa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76f41bdaac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76f41bdaac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76f41bdaa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76f41bdaa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76f41bdaac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76f41bdaac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76f41bdaac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76f41bdaac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76f41bdaac_0_1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76f41bdaac_0_1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76f41bdaa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76f41bdaa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76f41bdaac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76f41bdaac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76f41bdaac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76f41bdaac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76f41bdaac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76f41bdaac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76f41bdaac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76f41bdaac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6f41bda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6f41bda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76f41bdaa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76f41bdaa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76f41bdaac_0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76f41bdaac_0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92f875b35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92f875b35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76f41bdaac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76f41bdaac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74a60ad919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74a60ad919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74a60ad919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74a60ad919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8063a07b8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8063a07b8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063a07b8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063a07b8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4a60ad91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4a60ad91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f41bda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6f41bda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6f41bda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6f41bda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f41bdaa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f41bdaa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f41bda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f41bda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6f41bdaa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6f41bdaa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6f41bda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6f41bda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6f41bdaa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6f41bdaa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6f41bdaa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6f41bdaa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4a60ad919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4a60ad919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4a60ad91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4a60ad91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6f41bdaa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6f41bdaa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6f41bdaa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6f41bdaa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6f41bdaa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6f41bdaa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6f41bdaa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6f41bdaa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4a60ad919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4a60ad919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6f41bda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6f41bda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6f41bdaa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6f41bdaa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6f41bdaa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6f41bdaa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4a60ad919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4a60ad919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6f41bdaa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6f41bdaa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6e57738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6e57738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f41bdaa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6f41bdaa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4a60ad91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4a60ad91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4a60ad91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4a60ad91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6f41bdaa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6f41bdaa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4a60ad91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4a60ad91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6f41bdaa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6f41bdaa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4a60ad91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4a60ad91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6f41bdaa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6f41bdaa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4a60ad91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4a60ad91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60ad91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60ad91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e57738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e57738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4a60ad91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4a60ad91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f41bdaa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f41bdaa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4a60ad91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4a60ad91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4a60ad9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4a60ad9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4a60ad91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4a60ad91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4a60ad91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4a60ad91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4a60ad91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4a60ad91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6f41bdaa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6f41bdaa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4a60ad91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4a60ad91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4a60ad919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4a60ad919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e57738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e57738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a60ad919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4a60ad919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6f41bdaa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6f41bdaa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6f41bdaa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6f41bdaa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6f41bdaa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6f41bdaa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4a60ad919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4a60ad919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6f41bdaa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6f41bdaa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4a60ad919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74a60ad919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6f41bdaa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6f41bdaa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6f41bdaa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6f41bdaa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6f41bdaa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6f41bdaa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e57738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e57738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http://www.plantuml.com/plantuml/uml/SoWkIImgAStDuU9ApiyjoCzBpIjHK7BFLt06yZ9pKekK51AB5TBpkTA070MbtCJCFBtqVB0WI0H962oMb9cNM5J9nPMUhw2Rab-Ufskd05PX1JDFmGr884b3TG0L11JbfvGcfoeuWGKWwhWSKlDIG8u30000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6f41bdaa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6f41bdaa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6f41bdaa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6f41bdaa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6f41bdaac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76f41bdaa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76f41bdaa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76f41bdaa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6f41bdaa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6f41bdaa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6f41bdaa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6f41bdaa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6f41bdaa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6f41bdaa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6f41bdaa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6f41bdaa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4a60ad91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4a60ad91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6f41bdaa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76f41bdaa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6e57738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6e57738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6f41bdaa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6f41bdaa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6f41bdaa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6f41bdaa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6f41bdaa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76f41bdaa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4a60ad91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4a60ad91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4a60ad91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4a60ad91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6f41bdaac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76f41bdaa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4a60ad91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4a60ad91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6f41bdaa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6f41bdaa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4a60ad91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4a60ad91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6f41bdaa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6f41bdaa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4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0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3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9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34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56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51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42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49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91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53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50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41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47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45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58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60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69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57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73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67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59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7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64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62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66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6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84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63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65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70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75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77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83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72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82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76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80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93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7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81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78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94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85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86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95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10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97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100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92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89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8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87.png"/><Relationship Id="rId4" Type="http://schemas.openxmlformats.org/officeDocument/2006/relationships/image" Target="../media/image102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99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112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10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0.xml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96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4.xml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90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115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hyperlink" Target="https://golang.org/pkg/os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105.pn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Relationship Id="rId3" Type="http://schemas.openxmlformats.org/officeDocument/2006/relationships/image" Target="../media/image119.png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2.xml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hyperlink" Target="https://golang.org/pkg/flag/" TargetMode="External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Relationship Id="rId3" Type="http://schemas.openxmlformats.org/officeDocument/2006/relationships/image" Target="../media/image104.png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hyperlink" Target="https://golang.org/pkg/strings/" TargetMode="External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117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9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0.xml"/><Relationship Id="rId3" Type="http://schemas.openxmlformats.org/officeDocument/2006/relationships/hyperlink" Target="https://golang.org/pkg/strconv/" TargetMode="Externa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108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3.xml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hyperlink" Target="https://golang.org/pkg/math/" TargetMode="External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101.pn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7.xml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8.xml"/><Relationship Id="rId3" Type="http://schemas.openxmlformats.org/officeDocument/2006/relationships/hyperlink" Target="https://golang.org/pkg/container/list/" TargetMode="External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9.xml"/><Relationship Id="rId3" Type="http://schemas.openxmlformats.org/officeDocument/2006/relationships/image" Target="../media/image1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0.xml"/><Relationship Id="rId3" Type="http://schemas.openxmlformats.org/officeDocument/2006/relationships/image" Target="../media/image98.png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1.xml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2.xml"/><Relationship Id="rId3" Type="http://schemas.openxmlformats.org/officeDocument/2006/relationships/hyperlink" Target="https://golang.org/pkg/container/ring/" TargetMode="External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123.png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103.png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5.xml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6.xml"/><Relationship Id="rId3" Type="http://schemas.openxmlformats.org/officeDocument/2006/relationships/hyperlink" Target="https://golang.org/pkg/sort/" TargetMode="External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7.xml"/><Relationship Id="rId3" Type="http://schemas.openxmlformats.org/officeDocument/2006/relationships/image" Target="../media/image116.png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8.xml"/><Relationship Id="rId3" Type="http://schemas.openxmlformats.org/officeDocument/2006/relationships/image" Target="../media/image114.png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9.xml"/><Relationship Id="rId3" Type="http://schemas.openxmlformats.org/officeDocument/2006/relationships/image" Target="../media/image1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0.xml"/><Relationship Id="rId3" Type="http://schemas.openxmlformats.org/officeDocument/2006/relationships/image" Target="../media/image122.png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1.xml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2.xml"/><Relationship Id="rId3" Type="http://schemas.openxmlformats.org/officeDocument/2006/relationships/hyperlink" Target="https://golang.org/pkg/time/" TargetMode="External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3.xml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4.xml"/><Relationship Id="rId3" Type="http://schemas.openxmlformats.org/officeDocument/2006/relationships/image" Target="../media/image109.png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5.xml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6.xml"/><Relationship Id="rId3" Type="http://schemas.openxmlformats.org/officeDocument/2006/relationships/hyperlink" Target="https://golang.org/pkg/reflect/" TargetMode="External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7.xml"/><Relationship Id="rId3" Type="http://schemas.openxmlformats.org/officeDocument/2006/relationships/image" Target="../media/image118.png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8.xml"/><Relationship Id="rId3" Type="http://schemas.openxmlformats.org/officeDocument/2006/relationships/image" Target="../media/image121.png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9.xml"/><Relationship Id="rId3" Type="http://schemas.openxmlformats.org/officeDocument/2006/relationships/image" Target="../media/image1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0.xml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1.xml"/><Relationship Id="rId3" Type="http://schemas.openxmlformats.org/officeDocument/2006/relationships/hyperlink" Target="https://github.com/google/re2/wiki/Syntax" TargetMode="External"/><Relationship Id="rId4" Type="http://schemas.openxmlformats.org/officeDocument/2006/relationships/hyperlink" Target="https://golang.org/pkg/regexp/" TargetMode="External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2.xml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3.xml"/><Relationship Id="rId3" Type="http://schemas.openxmlformats.org/officeDocument/2006/relationships/image" Target="../media/image113.png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4.xml"/></Relationships>
</file>

<file path=ppt/slides/_rels/slide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5.xml"/></Relationships>
</file>

<file path=ppt/slides/_rels/slide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6.xml"/><Relationship Id="rId3" Type="http://schemas.openxmlformats.org/officeDocument/2006/relationships/hyperlink" Target="https://t.me/khannedy" TargetMode="External"/><Relationship Id="rId4" Type="http://schemas.openxmlformats.org/officeDocument/2006/relationships/hyperlink" Target="https://facebook.com/ProgrammerZamanNow" TargetMode="External"/><Relationship Id="rId5" Type="http://schemas.openxmlformats.org/officeDocument/2006/relationships/hyperlink" Target="https://www.instagram.com/programmerzamannow" TargetMode="External"/><Relationship Id="rId6" Type="http://schemas.openxmlformats.org/officeDocument/2006/relationships/hyperlink" Target="https://www.youtube.com/c/ProgrammerZamanNow" TargetMode="External"/><Relationship Id="rId7" Type="http://schemas.openxmlformats.org/officeDocument/2006/relationships/hyperlink" Target="https://t.me/ProgrammerZamanNow" TargetMode="External"/><Relationship Id="rId8" Type="http://schemas.openxmlformats.org/officeDocument/2006/relationships/hyperlink" Target="https://tiktok.com/@programmerzamanno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olang.org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Go-Lang Dasar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dengan Short Statement</a:t>
            </a:r>
            <a:endParaRPr/>
          </a:p>
        </p:txBody>
      </p:sp>
      <p:sp>
        <p:nvSpPr>
          <p:cNvPr id="666" name="Google Shape;666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If mendukung short statement sebelum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sangat cocok untuk membuat statement yang sederhana sebelum melakukan pengecekan terhadap kondisi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Short Statement</a:t>
            </a:r>
            <a:endParaRPr/>
          </a:p>
        </p:txBody>
      </p:sp>
      <p:pic>
        <p:nvPicPr>
          <p:cNvPr id="672" name="Google Shape;67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  <p:sp>
        <p:nvSpPr>
          <p:cNvPr id="683" name="Google Shape;683;p1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Selain if expression, untuk melakukan percabangan, kita juga bisa menggunakan Switch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Switch expression sangat sederhana dibandingkan if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switch  expression digunakan untuk melakukan pengecekan ke kondisi dalam satu variable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</a:t>
            </a:r>
            <a:endParaRPr/>
          </a:p>
        </p:txBody>
      </p:sp>
      <p:pic>
        <p:nvPicPr>
          <p:cNvPr id="689" name="Google Shape;68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dengan Short Statement</a:t>
            </a:r>
            <a:endParaRPr/>
          </a:p>
        </p:txBody>
      </p:sp>
      <p:sp>
        <p:nvSpPr>
          <p:cNvPr id="695" name="Google Shape;695;p1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dengan If, Switch juga mendukung short statement sebelum variable yang akan di cek kondisinya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dengan Short Statement</a:t>
            </a:r>
            <a:endParaRPr/>
          </a:p>
        </p:txBody>
      </p:sp>
      <p:pic>
        <p:nvPicPr>
          <p:cNvPr id="701" name="Google Shape;7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Tanpa Kondisi</a:t>
            </a:r>
            <a:endParaRPr/>
          </a:p>
        </p:txBody>
      </p:sp>
      <p:sp>
        <p:nvSpPr>
          <p:cNvPr id="707" name="Google Shape;707;p1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Kondisi di switch expression tidak wajib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tidak menggunakan kondisi di switch expression, kita bisa menambahkan kondisi tersebut di setiap case nya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Tanda Kondisi</a:t>
            </a:r>
            <a:endParaRPr/>
          </a:p>
        </p:txBody>
      </p:sp>
      <p:pic>
        <p:nvPicPr>
          <p:cNvPr id="713" name="Google Shape;7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Loops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</a:t>
            </a:r>
            <a:endParaRPr/>
          </a:p>
        </p:txBody>
      </p:sp>
      <p:sp>
        <p:nvSpPr>
          <p:cNvPr id="724" name="Google Shape;724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yang bernama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fitur perulangan adalah for loops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</a:t>
            </a:r>
            <a:endParaRPr/>
          </a:p>
        </p:txBody>
      </p:sp>
      <p:pic>
        <p:nvPicPr>
          <p:cNvPr id="730" name="Google Shape;73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dengan Statement</a:t>
            </a:r>
            <a:endParaRPr/>
          </a:p>
        </p:txBody>
      </p:sp>
      <p:sp>
        <p:nvSpPr>
          <p:cNvPr id="736" name="Google Shape;736;p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for, kita bisa menambahkan statement, dimana terdapat 2 statement yang bisa tambahkan di for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Init statement, yaitu statement sebelum for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Post statement, yaitu statement yang akan selalu dieksekusi </a:t>
            </a:r>
            <a:r>
              <a:rPr lang="id"/>
              <a:t>di akhir</a:t>
            </a:r>
            <a:r>
              <a:rPr lang="id"/>
              <a:t> tiap perulangan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dengan Statement</a:t>
            </a:r>
            <a:endParaRPr/>
          </a:p>
        </p:txBody>
      </p:sp>
      <p:pic>
        <p:nvPicPr>
          <p:cNvPr id="742" name="Google Shape;74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Range</a:t>
            </a:r>
            <a:endParaRPr/>
          </a:p>
        </p:txBody>
      </p:sp>
      <p:sp>
        <p:nvSpPr>
          <p:cNvPr id="748" name="Google Shape;748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For bisa digunakan untuk melakukan iterasi terhadap semua data collection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collection contohnya Array, Slice dan Map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Range</a:t>
            </a:r>
            <a:endParaRPr/>
          </a:p>
        </p:txBody>
      </p:sp>
      <p:pic>
        <p:nvPicPr>
          <p:cNvPr id="754" name="Google Shape;75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&amp; continue adalah kata kunci yang bisa digunakan dalam perulangan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digunakan untuk menghentikan seluruh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Continue adalah digunakan untuk menghentikan perulangan yang berjalan, dan langsung melanjutkan ke perulangan selanjutnya</a:t>
            </a:r>
            <a:endParaRPr/>
          </a:p>
        </p:txBody>
      </p:sp>
      <p:sp>
        <p:nvSpPr>
          <p:cNvPr id="765" name="Google Shape;765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Break</a:t>
            </a:r>
            <a:endParaRPr/>
          </a:p>
        </p:txBody>
      </p:sp>
      <p:pic>
        <p:nvPicPr>
          <p:cNvPr id="771" name="Google Shape;77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Continue</a:t>
            </a:r>
            <a:endParaRPr/>
          </a:p>
        </p:txBody>
      </p:sp>
      <p:pic>
        <p:nvPicPr>
          <p:cNvPr id="777" name="Google Shape;77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Kompilasi File Go-Lang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  <p:sp>
        <p:nvSpPr>
          <p:cNvPr id="788" name="Google Shape;788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mengenal sebuah function yang wajib dibuat agar program kita bisa berjalan, yaitu function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sebuah blok kode yang sengaja dibuat dalam program agar bisa digunakan berulang-ulang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membuat function sangat sederhana, hanya dengan menggunakan kata kunci func lalu diikuti dengan nama function nya dan blok kode isi function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Setelah membuat function, kita bisa mengeksekusi function tersebut dengan memanggilnya menggunakan kata kunci nama function nya diikuti tanda kurung buka, kurung tutup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794" name="Google Shape;7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  <p:sp>
        <p:nvSpPr>
          <p:cNvPr id="805" name="Google Shape;805;p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function, kadang-kadang kita membutuhkan data dari luar, atau kita sebut parameter.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menambahkan parameter di function, bisa lebih dari 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tidaklah wajib, jadi kita bisa membuat function tanpa parameter seperti sebelumnya yang sudah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menambahkan parameter di function, maka ketika memanggil function tersebut, kita wajib memasukkan data ke parameternya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Parameter</a:t>
            </a:r>
            <a:endParaRPr/>
          </a:p>
        </p:txBody>
      </p:sp>
      <p:pic>
        <p:nvPicPr>
          <p:cNvPr id="811" name="Google Shape;8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  <p:sp>
        <p:nvSpPr>
          <p:cNvPr id="822" name="Google Shape;822;p1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bisa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bahwa function mengembalikan data, kita harus menuliskan tipe data kembalian dari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function tersebut kita deklarasikan dengan tipe data pengembalian, maka wajib di dalam function nya kita harus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mengembalikan data dari function, kita bisa menggunakan kata kunci return, diikuti dengan datanya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Return Value</a:t>
            </a:r>
            <a:endParaRPr/>
          </a:p>
        </p:txBody>
      </p:sp>
      <p:pic>
        <p:nvPicPr>
          <p:cNvPr id="828" name="Google Shape;82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Menjalankan Tanpa Kompilasi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  <p:sp>
        <p:nvSpPr>
          <p:cNvPr id="839" name="Google Shape;839;p1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dapat mengembalikan satu value, tapi juga bisa multiple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jika function mengembalikan multiple value, kita harus menulis semua tipe data return value nya di function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Returning Multiple Values</a:t>
            </a:r>
            <a:endParaRPr/>
          </a:p>
        </p:txBody>
      </p:sp>
      <p:pic>
        <p:nvPicPr>
          <p:cNvPr id="845" name="Google Shape;84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Menghiraukan Return Value</a:t>
            </a:r>
            <a:endParaRPr/>
          </a:p>
        </p:txBody>
      </p:sp>
      <p:sp>
        <p:nvSpPr>
          <p:cNvPr id="851" name="Google Shape;851;p1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Multiple return value wajib ditangkap semua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menghiraukan return value tersebut, kita bisa menggunakan tanda _ (garis bawah)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Menghiraukan Return Value</a:t>
            </a:r>
            <a:endParaRPr/>
          </a:p>
        </p:txBody>
      </p:sp>
      <p:pic>
        <p:nvPicPr>
          <p:cNvPr id="857" name="Google Shape;85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  <p:sp>
        <p:nvSpPr>
          <p:cNvPr id="868" name="Google Shape;868;p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saat kita memberi tahu bahwa sebuah function mengembalikan value, maka kita hanya mendeklarasikan tipe data return value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juga bisa membuat variable secara langsung di tipe data return function nya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Named Return Values</a:t>
            </a:r>
            <a:endParaRPr/>
          </a:p>
        </p:txBody>
      </p:sp>
      <p:pic>
        <p:nvPicPr>
          <p:cNvPr id="874" name="Google Shape;87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  <p:sp>
        <p:nvSpPr>
          <p:cNvPr id="885" name="Google Shape;885;p1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yang berada di posisi terakhir, memiliki kemampuan dijadikan sebuah varargs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Varargs artinya datanya bisa menerima lebih dari satu input, atau anggap saja semacam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Apa bedanya dengan parameter biasa dengan tipe data Array?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tipe Array, kita wajib membuat array terlebih dahulu sebelum mengirimkan ke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menggunakan varargs, kita bisa langsung mengirim data nya, jika lebih dari satu, cukup gunakan tanda koma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Variadic Function</a:t>
            </a:r>
            <a:endParaRPr/>
          </a:p>
        </p:txBody>
      </p:sp>
      <p:pic>
        <p:nvPicPr>
          <p:cNvPr id="891" name="Google Shape;89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</a:t>
            </a:r>
            <a:r>
              <a:rPr lang="id"/>
              <a:t> Parameter</a:t>
            </a:r>
            <a:endParaRPr/>
          </a:p>
        </p:txBody>
      </p:sp>
      <p:sp>
        <p:nvSpPr>
          <p:cNvPr id="897" name="Google Shape;897;p1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ada kasus dimana kita menggunakan Variadic Function, namun memiliki variable berupa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menjadikan slice sebagai vararg parameter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 Parameter</a:t>
            </a:r>
            <a:endParaRPr/>
          </a:p>
        </p:txBody>
      </p:sp>
      <p:pic>
        <p:nvPicPr>
          <p:cNvPr id="903" name="Google Shape;90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  <p:sp>
        <p:nvSpPr>
          <p:cNvPr id="914" name="Google Shape;914;p1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first class citizen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juga merupakan tipe data, dan bisa disimpan di dalam variable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Value</a:t>
            </a:r>
            <a:endParaRPr/>
          </a:p>
        </p:txBody>
      </p:sp>
      <p:pic>
        <p:nvPicPr>
          <p:cNvPr id="920" name="Google Shape;920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  <p:sp>
        <p:nvSpPr>
          <p:cNvPr id="931" name="Google Shape;931;p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bisa kita simpan di dalam variable sebagai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juga bisa kita gunakan sebagai parameter untuk function lain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(1)</a:t>
            </a:r>
            <a:endParaRPr/>
          </a:p>
        </p:txBody>
      </p:sp>
      <p:pic>
        <p:nvPicPr>
          <p:cNvPr id="937" name="Google Shape;93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(2)</a:t>
            </a:r>
            <a:endParaRPr/>
          </a:p>
        </p:txBody>
      </p:sp>
      <p:pic>
        <p:nvPicPr>
          <p:cNvPr id="943" name="Google Shape;94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Type Declarations</a:t>
            </a:r>
            <a:endParaRPr/>
          </a:p>
        </p:txBody>
      </p:sp>
      <p:sp>
        <p:nvSpPr>
          <p:cNvPr id="949" name="Google Shape;949;p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jika function terlalu panjang, agak ribet untuk menuliskannya di dalam parameter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juga bisa digunakan untuk membuat alias function, sehingga akan mempermudah kita menggunakan function sebagai parameter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dua jenis tipe data Number, yaitu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Integer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Floating Point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Type Declarations</a:t>
            </a:r>
            <a:endParaRPr/>
          </a:p>
        </p:txBody>
      </p:sp>
      <p:pic>
        <p:nvPicPr>
          <p:cNvPr id="955" name="Google Shape;95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  <p:sp>
        <p:nvSpPr>
          <p:cNvPr id="966" name="Google Shape;966;p1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setiap membuat function, kita akan selalu memberikan sebuah nama pada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ada kalanya lebih mudah membuat function secara langsung di variable atau parameter tanpa harus membuat function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dinamakan anonymous function, atau function tanpa nama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(1)</a:t>
            </a:r>
            <a:endParaRPr/>
          </a:p>
        </p:txBody>
      </p:sp>
      <p:pic>
        <p:nvPicPr>
          <p:cNvPr id="972" name="Google Shape;97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(2)</a:t>
            </a:r>
            <a:endParaRPr/>
          </a:p>
        </p:txBody>
      </p:sp>
      <p:pic>
        <p:nvPicPr>
          <p:cNvPr id="978" name="Google Shape;978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  <p:sp>
        <p:nvSpPr>
          <p:cNvPr id="989" name="Google Shape;989;p1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Recursive function adalah function yang memanggil function dirinya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pekerjaan, kita sering menemui kasus dimana menggunakan recursive function lebih mudah dibandingkan tidak menggunakan recursive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kasus yang lebih mudah diselesaikan menggunakan recursive adalah Factorial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For Loop</a:t>
            </a:r>
            <a:endParaRPr/>
          </a:p>
        </p:txBody>
      </p:sp>
      <p:pic>
        <p:nvPicPr>
          <p:cNvPr id="995" name="Google Shape;99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Recursive</a:t>
            </a:r>
            <a:endParaRPr/>
          </a:p>
        </p:txBody>
      </p:sp>
      <p:pic>
        <p:nvPicPr>
          <p:cNvPr id="1001" name="Google Shape;100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(1)</a:t>
            </a:r>
            <a:endParaRPr/>
          </a:p>
        </p:txBody>
      </p:sp>
      <p:graphicFrame>
        <p:nvGraphicFramePr>
          <p:cNvPr id="175" name="Google Shape;175;p28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-32768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32767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-2147483648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2147483647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-9223372036854775808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9223372036854775807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Closures</a:t>
            </a:r>
            <a:endParaRPr/>
          </a:p>
        </p:txBody>
      </p:sp>
      <p:sp>
        <p:nvSpPr>
          <p:cNvPr id="1012" name="Google Shape;1012;p1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Closure adalah kemampuan sebuah function berinteraksi dengan data-data disekitarnya dalam scope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Harap gunakan fitur closure ini dengan bijak saat kita membuat aplikasi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1018" name="Google Shape;101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Defer, Panic dan Recover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</a:t>
            </a:r>
            <a:endParaRPr/>
          </a:p>
        </p:txBody>
      </p:sp>
      <p:sp>
        <p:nvSpPr>
          <p:cNvPr id="1029" name="Google Shape;1029;p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adalah function yang bisa kita jadwalkan untuk dieksekusi setelah sebuah function selesai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akan selalu dieksekusi walaupun terjadi error di function yang dieksekusi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Defer</a:t>
            </a:r>
            <a:endParaRPr/>
          </a:p>
        </p:txBody>
      </p:sp>
      <p:pic>
        <p:nvPicPr>
          <p:cNvPr id="1035" name="Google Shape;1035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Panic</a:t>
            </a:r>
            <a:endParaRPr/>
          </a:p>
        </p:txBody>
      </p:sp>
      <p:sp>
        <p:nvSpPr>
          <p:cNvPr id="1041" name="Google Shape;1041;p17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adalah function yang bisa kita gunakan untuk menghentikan program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biasanya dipanggil ketika terjadi error pada saat program kita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panic function dipanggil, program akan terhenti, namun defer function tetap akan dieksekusi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Panic</a:t>
            </a:r>
            <a:endParaRPr/>
          </a:p>
        </p:txBody>
      </p:sp>
      <p:pic>
        <p:nvPicPr>
          <p:cNvPr id="1047" name="Google Shape;1047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Recover</a:t>
            </a:r>
            <a:endParaRPr/>
          </a:p>
        </p:txBody>
      </p:sp>
      <p:sp>
        <p:nvSpPr>
          <p:cNvPr id="1053" name="Google Shape;1053;p17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Recover adalah function yang bisa kita gunakan untuk menangkap data panic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recover proses panic akan terhenti, sehingga program akan tetap berjalan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Salah</a:t>
            </a:r>
            <a:endParaRPr/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Benar</a:t>
            </a:r>
            <a:endParaRPr/>
          </a:p>
        </p:txBody>
      </p:sp>
      <p:pic>
        <p:nvPicPr>
          <p:cNvPr id="1065" name="Google Shape;1065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(2)</a:t>
            </a:r>
            <a:endParaRPr/>
          </a:p>
        </p:txBody>
      </p:sp>
      <p:graphicFrame>
        <p:nvGraphicFramePr>
          <p:cNvPr id="181" name="Google Shape;181;p2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65535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4294967295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18446744073709551615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  <p:sp>
        <p:nvSpPr>
          <p:cNvPr id="1076" name="Google Shape;1076;p18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Komentar terbaik pada kode adalah kode itu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kode, kita perlu membuat kode semudah mungkin untuk dibaca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juga kita butuh menambahkan komentar di kode kita</a:t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Komentar</a:t>
            </a:r>
            <a:endParaRPr/>
          </a:p>
        </p:txBody>
      </p:sp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  <p:sp>
        <p:nvSpPr>
          <p:cNvPr id="1093" name="Google Shape;1093;p1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sebuah template data yang digunakan untuk menggabungkan nol atau lebih tipe data lainnya dalam satu kesatuan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biasanya representasi data dalam program aplikasi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di struct disimpan dalam field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 struct adalah kumpulan dari field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</a:t>
            </a:r>
            <a:endParaRPr/>
          </a:p>
        </p:txBody>
      </p:sp>
      <p:pic>
        <p:nvPicPr>
          <p:cNvPr id="1099" name="Google Shape;109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Data Struct</a:t>
            </a:r>
            <a:endParaRPr/>
          </a:p>
        </p:txBody>
      </p:sp>
      <p:sp>
        <p:nvSpPr>
          <p:cNvPr id="1105" name="Google Shape;1105;p1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template data atau prototype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tidak bisa langsung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bisa membuat data/object dari struct yang telah kita buat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Membuat Data Struct</a:t>
            </a:r>
            <a:endParaRPr/>
          </a:p>
        </p:txBody>
      </p:sp>
      <p:pic>
        <p:nvPicPr>
          <p:cNvPr id="1111" name="Google Shape;1111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Literals</a:t>
            </a:r>
            <a:endParaRPr/>
          </a:p>
        </p:txBody>
      </p:sp>
      <p:sp>
        <p:nvSpPr>
          <p:cNvPr id="1117" name="Google Shape;1117;p1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telah membuat data dari struct, namun sebenarnya ada banyak cara yang bisa kita gunakan untuk membuat data dari struct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Literals</a:t>
            </a:r>
            <a:endParaRPr/>
          </a:p>
        </p:txBody>
      </p:sp>
      <p:pic>
        <p:nvPicPr>
          <p:cNvPr id="1123" name="Google Shape;1123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Floating Point</a:t>
            </a:r>
            <a:endParaRPr/>
          </a:p>
        </p:txBody>
      </p:sp>
      <p:graphicFrame>
        <p:nvGraphicFramePr>
          <p:cNvPr id="187" name="Google Shape;187;p3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1.18×10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3.4×10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2.23×10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1.80×10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complex64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float32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complex128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float64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9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  <p:sp>
        <p:nvSpPr>
          <p:cNvPr id="1134" name="Google Shape;1134;p1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tipe data seperti tipe data lainnya, dia bisa digunakan sebagai parameter untuk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ingin menambahkan method ke dalam structs, sehingga seakan-akan sebuah struct memiliki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Method adalah function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Method</a:t>
            </a:r>
            <a:endParaRPr/>
          </a:p>
        </p:txBody>
      </p:sp>
      <p:pic>
        <p:nvPicPr>
          <p:cNvPr id="1140" name="Google Shape;1140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9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  <p:sp>
        <p:nvSpPr>
          <p:cNvPr id="1151" name="Google Shape;1151;p19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adalah tipe data Abstract, dia tidak memiliki implementasi langsung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Sebuah interface berisikan definisi-definisi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interface digunakan sebagai kontrak 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</a:t>
            </a:r>
            <a:endParaRPr/>
          </a:p>
        </p:txBody>
      </p:sp>
      <p:pic>
        <p:nvPicPr>
          <p:cNvPr id="1157" name="Google Shape;1157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Implementasi Interface</a:t>
            </a:r>
            <a:endParaRPr/>
          </a:p>
        </p:txBody>
      </p:sp>
      <p:sp>
        <p:nvSpPr>
          <p:cNvPr id="1163" name="Google Shape;1163;p1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Setiap tipe data yang sesuai dengan kontrak interface, secara otomatis dianggap sebagai interface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Sehingga kita tidak perlu mengimplementasikan interface secara manual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agak berbeda dengan bahasa pemrograman lain yang ketika membuat interface, kita harus menyebutkan secara eksplisit akan menggunakan interface mana</a:t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(1)</a:t>
            </a:r>
            <a:endParaRPr/>
          </a:p>
        </p:txBody>
      </p:sp>
      <p:pic>
        <p:nvPicPr>
          <p:cNvPr id="1169" name="Google Shape;1169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(2)</a:t>
            </a:r>
            <a:endParaRPr/>
          </a:p>
        </p:txBody>
      </p:sp>
      <p:pic>
        <p:nvPicPr>
          <p:cNvPr id="1175" name="Google Shape;1175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0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Alias</a:t>
            </a:r>
            <a:endParaRPr/>
          </a:p>
        </p:txBody>
      </p:sp>
      <p:graphicFrame>
        <p:nvGraphicFramePr>
          <p:cNvPr id="193" name="Google Shape;193;p31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Alias untuk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byte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uint32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  <p:sp>
        <p:nvSpPr>
          <p:cNvPr id="1186" name="Google Shape;1186;p2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bukanlah bahasa pemrograman yang berorientasi objek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dalam pemrograman berorientasi objek, ada satu data parent di puncak yang bisa dianggap sebagai semua implementasi data yang ada di bahasa pemrograman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di Java ada java.lang.Object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kasus seperti ini, di Go-Lang kita bisa menggunakan interface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 adalah interface yang tidak memiliki deklarasi method satupun, hal ini membuat secara otomatis semua tipe data akan menjadi implementasi nya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Penggunaan Interface Kosong di Go-Lang</a:t>
            </a:r>
            <a:endParaRPr/>
          </a:p>
        </p:txBody>
      </p:sp>
      <p:sp>
        <p:nvSpPr>
          <p:cNvPr id="1192" name="Google Shape;1192;p2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contoh penggunaan interface kosong di Go-Lang, seperti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fmt.</a:t>
            </a:r>
            <a:r>
              <a:rPr lang="id"/>
              <a:t>Println(a ...interface{})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panic(v 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recover() interface{}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dan lain-lain</a:t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 Kosong</a:t>
            </a:r>
            <a:endParaRPr/>
          </a:p>
        </p:txBody>
      </p:sp>
      <p:pic>
        <p:nvPicPr>
          <p:cNvPr id="1198" name="Google Shape;1198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0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2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  <p:sp>
        <p:nvSpPr>
          <p:cNvPr id="1209" name="Google Shape;1209;p2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di dalam bahasa pemrograman lain, object yang belum diinisialisasi maka secara otomatis nilainya adalah null atau nil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Go-Lang, di Go-Lang saat kita buat variable dengan tipe data tertentu, maka secara otomatis akan dibuatkan default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di Go-Lang ada data nil, yaitu data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 sendiri hanya bisa digunakan di beberapa tipe data, seperti interface, function, map, slice, pointer dan channel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(1)</a:t>
            </a:r>
            <a:endParaRPr/>
          </a:p>
        </p:txBody>
      </p:sp>
      <p:pic>
        <p:nvPicPr>
          <p:cNvPr id="1215" name="Google Shape;121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(2)</a:t>
            </a:r>
            <a:endParaRPr/>
          </a:p>
        </p:txBody>
      </p:sp>
      <p:pic>
        <p:nvPicPr>
          <p:cNvPr id="1221" name="Google Shape;122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  <p:sp>
        <p:nvSpPr>
          <p:cNvPr id="1232" name="Google Shape;1232;p2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memiliki interface yang digunakan sebagai kontrak untuk membuat error, nama interface nya adalah error</a:t>
            </a:r>
            <a:endParaRPr/>
          </a:p>
        </p:txBody>
      </p:sp>
      <p:pic>
        <p:nvPicPr>
          <p:cNvPr id="1233" name="Google Shape;1233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5" y="2796700"/>
            <a:ext cx="8827651" cy="1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Error</a:t>
            </a:r>
            <a:endParaRPr/>
          </a:p>
        </p:txBody>
      </p:sp>
      <p:sp>
        <p:nvSpPr>
          <p:cNvPr id="1239" name="Google Shape;1239;p21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error, kita tidak perlu manual.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sudah menyediakan library untuk membuat helper secara mudah, yang terdapat di package errors (Package akan kita bahas secara detail di materi tersendiri)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License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Dokumen ini boleh Anda gunakan atau ubah untuk keperluan non komersial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Tapi Anda wajib mencantumkan sumber dan pemilik dokumen ini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keperluan komersial, silahkan hubungi pemilik dokumen ini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Number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(1)</a:t>
            </a:r>
            <a:endParaRPr/>
          </a:p>
        </p:txBody>
      </p:sp>
      <p:pic>
        <p:nvPicPr>
          <p:cNvPr id="1245" name="Google Shape;1245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(2)</a:t>
            </a:r>
            <a:endParaRPr/>
          </a:p>
        </p:txBody>
      </p:sp>
      <p:pic>
        <p:nvPicPr>
          <p:cNvPr id="1251" name="Google Shape;1251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  <p:sp>
        <p:nvSpPr>
          <p:cNvPr id="1262" name="Google Shape;1262;p2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Assertions merupakan kemampuan merubah tipe data menjadi tipe data yang diinginkan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sering sekali digunakan ketika kita bertemu dengan data interface kosong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</a:t>
            </a:r>
            <a:endParaRPr/>
          </a:p>
        </p:txBody>
      </p:sp>
      <p:pic>
        <p:nvPicPr>
          <p:cNvPr id="1268" name="Google Shape;1268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 Menggunakan Switch</a:t>
            </a:r>
            <a:endParaRPr/>
          </a:p>
        </p:txBody>
      </p:sp>
      <p:sp>
        <p:nvSpPr>
          <p:cNvPr id="1274" name="Google Shape;1274;p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salah menggunakan type assertions, maka bisa berakibat terjadi panic di aplikasi kita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panic dan tidak ter-recover, maka otomatis program kita akan mati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lebih aman, sebaiknya kita menggunakan switch expression untuk melakukan type assertions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2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 Switch</a:t>
            </a:r>
            <a:endParaRPr/>
          </a:p>
        </p:txBody>
      </p:sp>
      <p:pic>
        <p:nvPicPr>
          <p:cNvPr id="1280" name="Google Shape;1280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2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Value</a:t>
            </a:r>
            <a:endParaRPr/>
          </a:p>
        </p:txBody>
      </p:sp>
      <p:sp>
        <p:nvSpPr>
          <p:cNvPr id="1291" name="Google Shape;1291;p2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 di Go-Lang semua variable itu di passing by value, bukan by reference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Artinya, jika kita mengirim sebuah variable ke dalam function, method atau variable lain, sebenarnya yang dikirim adalah duplikasi value nya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Pass by Value</a:t>
            </a:r>
            <a:endParaRPr/>
          </a:p>
        </p:txBody>
      </p:sp>
      <p:pic>
        <p:nvPicPr>
          <p:cNvPr id="1297" name="Google Shape;1297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2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Penjelasan Detail Pass by Value</a:t>
            </a:r>
            <a:endParaRPr/>
          </a:p>
        </p:txBody>
      </p:sp>
      <p:pic>
        <p:nvPicPr>
          <p:cNvPr id="1303" name="Google Shape;1303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00" y="2006250"/>
            <a:ext cx="510020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  <p:sp>
        <p:nvSpPr>
          <p:cNvPr id="1309" name="Google Shape;1309;p2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kemampuan membuat reference ke lokasi data di memory yang sama, tanpa menduplikasi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dengan kemampuan pointer, kita bisa membuat pass by reference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Reference dengan Pointer</a:t>
            </a:r>
            <a:endParaRPr/>
          </a:p>
        </p:txBody>
      </p:sp>
      <p:pic>
        <p:nvPicPr>
          <p:cNvPr id="1315" name="Google Shape;1315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&amp;</a:t>
            </a:r>
            <a:endParaRPr/>
          </a:p>
        </p:txBody>
      </p:sp>
      <p:sp>
        <p:nvSpPr>
          <p:cNvPr id="1321" name="Google Shape;1321;p2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sebuah variable dengan nilai pointer ke variable yang lain, kita bisa menggunakan operator &amp; diikuti dengan nama variable nya</a:t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&amp;</a:t>
            </a:r>
            <a:endParaRPr/>
          </a:p>
        </p:txBody>
      </p:sp>
      <p:pic>
        <p:nvPicPr>
          <p:cNvPr id="1327" name="Google Shape;1327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*</a:t>
            </a:r>
            <a:endParaRPr/>
          </a:p>
        </p:txBody>
      </p:sp>
      <p:sp>
        <p:nvSpPr>
          <p:cNvPr id="1333" name="Google Shape;1333;p2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mengubah variable pointer, maka yang berubah hanya variable tersebut.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Semua variable yang mengacu ke data yang sama tidak akan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mengubah seluruh variable yang mengacu ke data tersebut, kita bisa menggunakan operator *</a:t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(1)</a:t>
            </a:r>
            <a:endParaRPr/>
          </a:p>
        </p:txBody>
      </p:sp>
      <p:pic>
        <p:nvPicPr>
          <p:cNvPr id="1339" name="Google Shape;1339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Tanpa Operator *</a:t>
            </a:r>
            <a:endParaRPr/>
          </a:p>
        </p:txBody>
      </p:sp>
      <p:pic>
        <p:nvPicPr>
          <p:cNvPr id="1345" name="Google Shape;1345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0" y="2006250"/>
            <a:ext cx="462849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(2)</a:t>
            </a:r>
            <a:endParaRPr/>
          </a:p>
        </p:txBody>
      </p:sp>
      <p:pic>
        <p:nvPicPr>
          <p:cNvPr id="1351" name="Google Shape;1351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Dengan Operator *</a:t>
            </a:r>
            <a:endParaRPr/>
          </a:p>
        </p:txBody>
      </p:sp>
      <p:pic>
        <p:nvPicPr>
          <p:cNvPr id="1357" name="Google Shape;1357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0" y="2006250"/>
            <a:ext cx="493749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boolean adalah tipe data yang memiliki nilai dua nilai, yaitu benar atau salah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tipe data boolean direpresentasikan menggunakan kata kunci bool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new</a:t>
            </a:r>
            <a:endParaRPr/>
          </a:p>
        </p:txBody>
      </p:sp>
      <p:sp>
        <p:nvSpPr>
          <p:cNvPr id="1363" name="Google Shape;1363;p2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untuk membuat pointer dengan menggunakan operator &amp;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juga memiliki function new yang bisa digunakan untuk membuat pointer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function new hanya mengembalikan pointer ke data kosong, artinya tidak ada data awal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new</a:t>
            </a:r>
            <a:endParaRPr/>
          </a:p>
        </p:txBody>
      </p:sp>
      <p:pic>
        <p:nvPicPr>
          <p:cNvPr id="1369" name="Google Shape;1369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2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 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</a:t>
            </a:r>
            <a:endParaRPr/>
          </a:p>
        </p:txBody>
      </p:sp>
      <p:sp>
        <p:nvSpPr>
          <p:cNvPr id="1380" name="Google Shape;1380;p2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parameter di function, secara default adalah pass by value, artinya data akan di copy lalu dikirim ke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mengubah data di dalam function, data yang aslinya tidak akan pernah berubah.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membuat variable menjadi aman, karena tidak akan bisa diubah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kita ingin membuat function yang bisa mengubah data asli parameter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melakukan ini, kita juga bisa menggunakan pointer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menjadikan sebuah parameter sebagai pointer, kita bisa menggunakan operator * di parameternya</a:t>
            </a:r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2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(1)</a:t>
            </a:r>
            <a:endParaRPr/>
          </a:p>
        </p:txBody>
      </p:sp>
      <p:pic>
        <p:nvPicPr>
          <p:cNvPr id="1386" name="Google Shape;1386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2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(2)</a:t>
            </a:r>
            <a:endParaRPr/>
          </a:p>
        </p:txBody>
      </p:sp>
      <p:pic>
        <p:nvPicPr>
          <p:cNvPr id="1392" name="Google Shape;1392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2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 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</a:t>
            </a:r>
            <a:endParaRPr/>
          </a:p>
        </p:txBody>
      </p:sp>
      <p:sp>
        <p:nvSpPr>
          <p:cNvPr id="1403" name="Google Shape;1403;p2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Walaupun method akan menempel di struct, tapi sebenarnya data struct yang diakses di dalam method adalah pass by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Sangat direkomendasikan menggunakan pointer di method, sehingga tidak boros memory karena harus selalu diduplikasi ketika memanggil method</a:t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2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(1)</a:t>
            </a:r>
            <a:endParaRPr/>
          </a:p>
        </p:txBody>
      </p:sp>
      <p:pic>
        <p:nvPicPr>
          <p:cNvPr id="1409" name="Google Shape;1409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(2)</a:t>
            </a:r>
            <a:endParaRPr/>
          </a:p>
        </p:txBody>
      </p:sp>
      <p:pic>
        <p:nvPicPr>
          <p:cNvPr id="1415" name="Google Shape;1415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Boolean</a:t>
            </a:r>
            <a:endParaRPr/>
          </a:p>
        </p:txBody>
      </p:sp>
      <p:graphicFrame>
        <p:nvGraphicFramePr>
          <p:cNvPr id="216" name="Google Shape;216;p35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Boolean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Benar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Salah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2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GOPATH</a:t>
            </a:r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GOPATH</a:t>
            </a:r>
            <a:endParaRPr/>
          </a:p>
        </p:txBody>
      </p:sp>
      <p:sp>
        <p:nvSpPr>
          <p:cNvPr id="1426" name="Google Shape;1426;p2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saat kita membuat project aplikasi Go-Lang kita belum membahas tentang GOPATH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GOPATH adalah environment variable yang berisikan lokasi tempat kita menyimpan project dan library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GOPATH wajib di buat ketika kita mulai membuat aplikasi lebih dari satu file atau butuh menggunakan library dari luar</a:t>
            </a:r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Setting GOPATH di Windows</a:t>
            </a:r>
            <a:endParaRPr/>
          </a:p>
        </p:txBody>
      </p:sp>
      <p:pic>
        <p:nvPicPr>
          <p:cNvPr id="1432" name="Google Shape;143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5038225" cy="192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800" y="2377353"/>
            <a:ext cx="5501526" cy="25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2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Setting GOPATH di Linux atau Mac</a:t>
            </a:r>
            <a:endParaRPr/>
          </a:p>
        </p:txBody>
      </p:sp>
      <p:sp>
        <p:nvSpPr>
          <p:cNvPr id="1439" name="Google Shape;1439;p245"/>
          <p:cNvSpPr txBox="1"/>
          <p:nvPr/>
        </p:nvSpPr>
        <p:spPr>
          <a:xfrm>
            <a:off x="727650" y="2151625"/>
            <a:ext cx="7688700" cy="234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# Add to .bashrc or .zshrc or .profile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export GOPATH="</a:t>
            </a:r>
            <a:r>
              <a:rPr lang="id">
                <a:solidFill>
                  <a:srgbClr val="FFFFFF"/>
                </a:solidFill>
              </a:rPr>
              <a:t>/Users/khannedy/Developments/GOLANG</a:t>
            </a:r>
            <a:r>
              <a:rPr lang="id">
                <a:solidFill>
                  <a:srgbClr val="FFFFFF"/>
                </a:solidFill>
              </a:rPr>
              <a:t>"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2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Direktori GOPATH</a:t>
            </a:r>
            <a:endParaRPr/>
          </a:p>
        </p:txBody>
      </p:sp>
      <p:pic>
        <p:nvPicPr>
          <p:cNvPr id="1445" name="Google Shape;1445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900" y="1998425"/>
            <a:ext cx="6740194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2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&amp; Import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</a:t>
            </a:r>
            <a:endParaRPr/>
          </a:p>
        </p:txBody>
      </p:sp>
      <p:sp>
        <p:nvSpPr>
          <p:cNvPr id="1456" name="Google Shape;1456;p2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adalah tempat yang bisa digunakan untuk mengorganisir kode program yang kita buat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menggunakan package, kita bisa merapikan kode program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sendiri sebenarnya hanya direktori folder di sistem operasi kita</a:t>
            </a:r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</a:t>
            </a:r>
            <a:endParaRPr/>
          </a:p>
        </p:txBody>
      </p:sp>
      <p:pic>
        <p:nvPicPr>
          <p:cNvPr id="1462" name="Google Shape;1462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Import</a:t>
            </a:r>
            <a:endParaRPr/>
          </a:p>
        </p:txBody>
      </p:sp>
      <p:sp>
        <p:nvSpPr>
          <p:cNvPr id="1468" name="Google Shape;1468;p2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standar, file Go-Lang hanya bisa mengakses file Go-Lang lainnya yang berada dalam package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mengakses file Go-Lang yang berada diluar package, maka kita bisa menggunakan Import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2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Import</a:t>
            </a:r>
            <a:endParaRPr/>
          </a:p>
        </p:txBody>
      </p:sp>
      <p:pic>
        <p:nvPicPr>
          <p:cNvPr id="1474" name="Google Shape;1474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Boolean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2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  <p:sp>
        <p:nvSpPr>
          <p:cNvPr id="1485" name="Google Shape;1485;p2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bahasa pemrograman lain, biasanya ada kata kunci yang bisa digunakan untuk menentukan access modifier terhadap suatu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untuk menentukan access modifier, cukup dengan nama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nama nya diawali dengan hurup besar, maka artinya bisa diakses dari package lain, jika dimulai dengan hurup kecil, artinya tidak bisa diakses dari package lain</a:t>
            </a:r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Access Modifier</a:t>
            </a:r>
            <a:endParaRPr/>
          </a:p>
        </p:txBody>
      </p:sp>
      <p:pic>
        <p:nvPicPr>
          <p:cNvPr id="1491" name="Google Shape;1491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2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  <p:sp>
        <p:nvSpPr>
          <p:cNvPr id="1502" name="Google Shape;1502;p2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package, kita bisa membuat sebuah function yang akan diakses ketika package kita diakses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 sangat cocok ketika contohnya, jika package kita berisi function-function untuk berkomunikasi dengan database, kita membuat function inisialisasi untuk membuka koneksi ke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 yang diakses secara otomatis ketika package diakses, kita cukup membuat function dengan nama init</a:t>
            </a:r>
            <a:endParaRPr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(1)</a:t>
            </a:r>
            <a:endParaRPr/>
          </a:p>
        </p:txBody>
      </p:sp>
      <p:pic>
        <p:nvPicPr>
          <p:cNvPr id="1508" name="Google Shape;1508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2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(2)</a:t>
            </a:r>
            <a:endParaRPr/>
          </a:p>
        </p:txBody>
      </p:sp>
      <p:pic>
        <p:nvPicPr>
          <p:cNvPr id="1514" name="Google Shape;1514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Blank Identifier</a:t>
            </a:r>
            <a:endParaRPr/>
          </a:p>
        </p:txBody>
      </p:sp>
      <p:sp>
        <p:nvSpPr>
          <p:cNvPr id="1520" name="Google Shape;1520;p2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hanya ingin menjalankan init function di package tanpa harus mengeksekusi salah satu function yang ada di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default, Go-Lang akan komplen ketika ada package yang di import namun tidak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hal tersebut, kita bisa menggunakan blank identifier (_) sebelum nama package ketika melakukan import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2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os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os</a:t>
            </a:r>
            <a:endParaRPr/>
          </a:p>
        </p:txBody>
      </p:sp>
      <p:sp>
        <p:nvSpPr>
          <p:cNvPr id="1531" name="Google Shape;1531;p2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telah menyediakan banyak sekali package bawaan, salah satunya adalah package 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os berisikan fungsionalitas untuk mengakses fitur sistem operasi secara independen (bisa digunakan  disemua sistem operasi)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https://golang.org/pkg/os/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2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os (1)</a:t>
            </a:r>
            <a:endParaRPr/>
          </a:p>
        </p:txBody>
      </p:sp>
      <p:pic>
        <p:nvPicPr>
          <p:cNvPr id="1537" name="Google Shape;1537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2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os (2)</a:t>
            </a:r>
            <a:endParaRPr/>
          </a:p>
        </p:txBody>
      </p:sp>
      <p:pic>
        <p:nvPicPr>
          <p:cNvPr id="1543" name="Google Shape;1543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26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flag</a:t>
            </a:r>
            <a:endParaRPr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flag</a:t>
            </a:r>
            <a:endParaRPr/>
          </a:p>
        </p:txBody>
      </p:sp>
      <p:sp>
        <p:nvSpPr>
          <p:cNvPr id="1554" name="Google Shape;1554;p26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flag berisikan fungsionalitas untuk memparsing command line argument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https://golang.org/pkg/flag/</a:t>
            </a:r>
            <a:endParaRPr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flag</a:t>
            </a:r>
            <a:endParaRPr/>
          </a:p>
        </p:txBody>
      </p:sp>
      <p:pic>
        <p:nvPicPr>
          <p:cNvPr id="1560" name="Google Shape;1560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2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strings</a:t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2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strings</a:t>
            </a:r>
            <a:endParaRPr/>
          </a:p>
        </p:txBody>
      </p:sp>
      <p:sp>
        <p:nvSpPr>
          <p:cNvPr id="1571" name="Google Shape;1571;p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strings adalah package yang berisikan function-function untuk memanipulasi tipe data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sekali function yang bisa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https://golang.org/pkg/strings/</a:t>
            </a:r>
            <a:endParaRP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strings</a:t>
            </a:r>
            <a:endParaRPr/>
          </a:p>
        </p:txBody>
      </p:sp>
      <p:graphicFrame>
        <p:nvGraphicFramePr>
          <p:cNvPr id="1577" name="Google Shape;1577;p269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strings.Trim(string, cutset)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Memotong cutset di awal dan akhir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strings.ToLower(string)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semua karakter string menjadi lower 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strings.ToUpper(string)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semua karakter string menjadi upper 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strings.Split(string, separator)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Memotong string berdasarkan separator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strings.Contains(string, search)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Mengecek apakah string mengandung string lain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strings.ReplaceAll(string, from, to)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semua string dari from ke to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strings</a:t>
            </a:r>
            <a:endParaRPr/>
          </a:p>
        </p:txBody>
      </p:sp>
      <p:pic>
        <p:nvPicPr>
          <p:cNvPr id="1583" name="Google Shape;1583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2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strconv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String ada tipe data kumpulan karakter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Jumlah karakter di dalam String bisa nol sampai tidak terhingga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String di Go-Lang direpresentasikan dengan kata kunci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Nilai data String di Go-Lang selalu diawali dengan karakter “ (petik dua) dan diakhiri dengan karakter “ (petik dua)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2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strconv</a:t>
            </a:r>
            <a:endParaRPr/>
          </a:p>
        </p:txBody>
      </p:sp>
      <p:sp>
        <p:nvSpPr>
          <p:cNvPr id="1594" name="Google Shape;1594;p2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belajar cara konversi tipe data, misal dari int32 ke int34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Bagaimana jika kita butuh melakukan konversi yang tipe datanya berbeda? Misal dari int ke string, atau sebaliknya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bisa kita lakukan dengan bantuan package strconv (string conversion)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https://golang.org/pkg/strconv/</a:t>
            </a: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2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strconv</a:t>
            </a:r>
            <a:endParaRPr/>
          </a:p>
        </p:txBody>
      </p:sp>
      <p:graphicFrame>
        <p:nvGraphicFramePr>
          <p:cNvPr id="1600" name="Google Shape;1600;p273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strconv.parseBool(string)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bool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strconv.parseFloat(string)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float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strconv.parseInt(string)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int64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strconv.FormatBool(bool)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bool ke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strconv.FormatFloat(float, …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float64 ke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strconv.FormatInt(int, …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int64 ke string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strconv</a:t>
            </a:r>
            <a:endParaRPr/>
          </a:p>
        </p:txBody>
      </p:sp>
      <p:pic>
        <p:nvPicPr>
          <p:cNvPr id="1606" name="Google Shape;1606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27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math</a:t>
            </a:r>
            <a:endParaRPr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math</a:t>
            </a:r>
            <a:endParaRPr/>
          </a:p>
        </p:txBody>
      </p:sp>
      <p:sp>
        <p:nvSpPr>
          <p:cNvPr id="1617" name="Google Shape;1617;p27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math merupakan package yang berisikan constant dan fungsi matematika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https://golang.org/pkg/math/</a:t>
            </a:r>
            <a:endParaRPr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math</a:t>
            </a:r>
            <a:endParaRPr/>
          </a:p>
        </p:txBody>
      </p:sp>
      <p:graphicFrame>
        <p:nvGraphicFramePr>
          <p:cNvPr id="1623" name="Google Shape;1623;p277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math.Round(float64)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float64 keatas atau kebawah, sesuai dengan yang paling dekat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math.Floor(float64)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</a:t>
                      </a:r>
                      <a:r>
                        <a:rPr lang="id"/>
                        <a:t>float64 kebawah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math.Ceil(float64)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float64 keatas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math.Max(float64, 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Mengembalikan nilai float64 paling besar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math.Min(float64, 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Mengembalikan nilai float64 paling kecil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2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math</a:t>
            </a:r>
            <a:endParaRPr/>
          </a:p>
        </p:txBody>
      </p:sp>
      <p:pic>
        <p:nvPicPr>
          <p:cNvPr id="1629" name="Google Shape;1629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27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container/list</a:t>
            </a:r>
            <a:endParaRPr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container/list</a:t>
            </a:r>
            <a:endParaRPr/>
          </a:p>
        </p:txBody>
      </p:sp>
      <p:sp>
        <p:nvSpPr>
          <p:cNvPr id="1640" name="Google Shape;1640;p28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container/list adalah implementasi struktur data double linked list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https://golang.org/pkg/container/list/</a:t>
            </a:r>
            <a:endParaRPr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2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Data Double Linked List</a:t>
            </a:r>
            <a:endParaRPr/>
          </a:p>
        </p:txBody>
      </p:sp>
      <p:pic>
        <p:nvPicPr>
          <p:cNvPr id="1646" name="Google Shape;1646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38" y="2901450"/>
            <a:ext cx="7962731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container/list</a:t>
            </a:r>
            <a:endParaRPr/>
          </a:p>
        </p:txBody>
      </p:sp>
      <p:pic>
        <p:nvPicPr>
          <p:cNvPr id="1652" name="Google Shape;1652;p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8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container/ring</a:t>
            </a:r>
            <a:endParaRPr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2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container/ring</a:t>
            </a:r>
            <a:endParaRPr/>
          </a:p>
        </p:txBody>
      </p:sp>
      <p:sp>
        <p:nvSpPr>
          <p:cNvPr id="1663" name="Google Shape;1663;p2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container/ring adalah implementasi struktur data circular list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Circular list adalah struktur data ring, dimana diakhir element akan kembali ke element awal (HEAD)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https://golang.org/pkg/container/ring/</a:t>
            </a:r>
            <a:endParaRPr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Data Circular List</a:t>
            </a:r>
            <a:endParaRPr/>
          </a:p>
        </p:txBody>
      </p:sp>
      <p:pic>
        <p:nvPicPr>
          <p:cNvPr id="1669" name="Google Shape;1669;p285"/>
          <p:cNvPicPr preferRelativeResize="0"/>
          <p:nvPr/>
        </p:nvPicPr>
        <p:blipFill rotWithShape="1">
          <a:blip r:embed="rId3">
            <a:alphaModFix/>
          </a:blip>
          <a:srcRect b="16254" l="0" r="0" t="0"/>
          <a:stretch/>
        </p:blipFill>
        <p:spPr>
          <a:xfrm>
            <a:off x="785813" y="2273225"/>
            <a:ext cx="7572375" cy="22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2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container/ring</a:t>
            </a:r>
            <a:endParaRPr/>
          </a:p>
        </p:txBody>
      </p:sp>
      <p:pic>
        <p:nvPicPr>
          <p:cNvPr id="1675" name="Google Shape;1675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28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sort</a:t>
            </a:r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sort</a:t>
            </a:r>
            <a:endParaRPr/>
          </a:p>
        </p:txBody>
      </p:sp>
      <p:sp>
        <p:nvSpPr>
          <p:cNvPr id="1686" name="Google Shape;1686;p2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sort adalah package yang berisikan utilitas untuk proses pengurutan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data kita bisa diurutkan, kita harus mengimplementasikan kontrak di interface sort.Interface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https://golang.org/pkg/sort/</a:t>
            </a:r>
            <a:endParaRPr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sort.Interface</a:t>
            </a:r>
            <a:endParaRPr/>
          </a:p>
        </p:txBody>
      </p:sp>
      <p:pic>
        <p:nvPicPr>
          <p:cNvPr id="1692" name="Google Shape;1692;p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(1)</a:t>
            </a:r>
            <a:endParaRPr/>
          </a:p>
        </p:txBody>
      </p:sp>
      <p:pic>
        <p:nvPicPr>
          <p:cNvPr id="1698" name="Google Shape;1698;p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2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(2)</a:t>
            </a:r>
            <a:endParaRPr/>
          </a:p>
        </p:txBody>
      </p:sp>
      <p:pic>
        <p:nvPicPr>
          <p:cNvPr id="1704" name="Google Shape;1704;p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untuk String</a:t>
            </a:r>
            <a:endParaRPr/>
          </a:p>
        </p:txBody>
      </p:sp>
      <p:graphicFrame>
        <p:nvGraphicFramePr>
          <p:cNvPr id="245" name="Google Shape;245;p4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len(“string”)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Menghitung jumlah karakter di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“string”[number]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karakter pada posisi yang ditentukan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2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(3)</a:t>
            </a:r>
            <a:endParaRPr/>
          </a:p>
        </p:txBody>
      </p:sp>
      <p:pic>
        <p:nvPicPr>
          <p:cNvPr id="1710" name="Google Shape;1710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9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time</a:t>
            </a:r>
            <a:endParaRPr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time</a:t>
            </a:r>
            <a:endParaRPr/>
          </a:p>
        </p:txBody>
      </p:sp>
      <p:sp>
        <p:nvSpPr>
          <p:cNvPr id="1721" name="Google Shape;1721;p2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time adalah package yang berisikan </a:t>
            </a:r>
            <a:r>
              <a:rPr lang="id"/>
              <a:t>fungsionalitas</a:t>
            </a:r>
            <a:r>
              <a:rPr lang="id"/>
              <a:t> untuk management waktu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https://golang.org/pkg/time/</a:t>
            </a:r>
            <a:endParaRPr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2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time</a:t>
            </a:r>
            <a:endParaRPr/>
          </a:p>
        </p:txBody>
      </p:sp>
      <p:graphicFrame>
        <p:nvGraphicFramePr>
          <p:cNvPr id="1727" name="Google Shape;1727;p295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time.Now()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waktu saat ini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time.Date(...)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membuat waktu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time.Parse(layout, 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memparsing waktu dari string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time</a:t>
            </a:r>
            <a:endParaRPr/>
          </a:p>
        </p:txBody>
      </p:sp>
      <p:pic>
        <p:nvPicPr>
          <p:cNvPr id="1733" name="Google Shape;1733;p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29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reflect</a:t>
            </a:r>
            <a:endParaRPr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2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reflect</a:t>
            </a:r>
            <a:endParaRPr/>
          </a:p>
        </p:txBody>
      </p:sp>
      <p:sp>
        <p:nvSpPr>
          <p:cNvPr id="1744" name="Google Shape;1744;p2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Reflection, dimana kita bisa melihat struktur kode kita pada saat aplikasi sedang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di Go-Lang dengan menggunakan package reflect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mungkin tidak bisa dibahas secara lengkap dalam satu video, Anda bisa eksplorasi package reflec ini secara otodidak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Reflection sangat berguna ketika kita ingin membuat library yang general sehingga mudah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https://golang.org/pkg/reflect/</a:t>
            </a:r>
            <a:endParaRPr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2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reflect</a:t>
            </a:r>
            <a:endParaRPr/>
          </a:p>
        </p:txBody>
      </p:sp>
      <p:pic>
        <p:nvPicPr>
          <p:cNvPr id="1750" name="Google Shape;1750;p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3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StructTag</a:t>
            </a:r>
            <a:endParaRPr/>
          </a:p>
        </p:txBody>
      </p:sp>
      <p:pic>
        <p:nvPicPr>
          <p:cNvPr id="1756" name="Google Shape;1756;p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Validation Library</a:t>
            </a:r>
            <a:endParaRPr/>
          </a:p>
        </p:txBody>
      </p:sp>
      <p:pic>
        <p:nvPicPr>
          <p:cNvPr id="1762" name="Google Shape;1762;p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30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regexp</a:t>
            </a:r>
            <a:endParaRPr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regexp</a:t>
            </a:r>
            <a:endParaRPr/>
          </a:p>
        </p:txBody>
      </p:sp>
      <p:sp>
        <p:nvSpPr>
          <p:cNvPr id="1773" name="Google Shape;1773;p3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regexp adalah utilitas di Go-Lang untuk melakukan pencarian regular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Regular expression di Go-Lang menggunakan library C yang dibuat Google bernama RE2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https://github.com/google/re2/wiki/Syntax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https://golang.org/pkg/regexp/</a:t>
            </a:r>
            <a:endParaRPr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3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regexp</a:t>
            </a:r>
            <a:endParaRPr/>
          </a:p>
        </p:txBody>
      </p:sp>
      <p:graphicFrame>
        <p:nvGraphicFramePr>
          <p:cNvPr id="1779" name="Google Shape;1779;p304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regexp.MustCompile(string)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Regexp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Regexp.MatchString(string) bool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Mengecek apakah Regexp match dengan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Regexp.FindAllString(string, max)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Mencari string yang match dengan maximum jumlah hasil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3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regexp</a:t>
            </a:r>
            <a:endParaRPr/>
          </a:p>
        </p:txBody>
      </p:sp>
      <p:pic>
        <p:nvPicPr>
          <p:cNvPr id="1785" name="Google Shape;1785;p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0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Selanjutnya?</a:t>
            </a:r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3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Selanjutnya?</a:t>
            </a:r>
            <a:endParaRPr/>
          </a:p>
        </p:txBody>
      </p:sp>
      <p:sp>
        <p:nvSpPr>
          <p:cNvPr id="1796" name="Google Shape;1796;p3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Unit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Modules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Concurrency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Web</a:t>
            </a:r>
            <a:endParaRPr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3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  <p:sp>
        <p:nvSpPr>
          <p:cNvPr id="1802" name="Google Shape;1802;p3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: </a:t>
            </a:r>
            <a:r>
              <a:rPr lang="id" u="sng">
                <a:solidFill>
                  <a:schemeClr val="hlink"/>
                </a:solidFill>
                <a:hlinkClick r:id="rId3"/>
              </a:rPr>
              <a:t>@khannedy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Facebook : </a:t>
            </a:r>
            <a:r>
              <a:rPr lang="id" u="sng">
                <a:solidFill>
                  <a:schemeClr val="hlink"/>
                </a:solidFill>
                <a:hlinkClick r:id="rId4"/>
              </a:rPr>
              <a:t>fb.com/ProgrammerZamanNow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Instagram : </a:t>
            </a:r>
            <a:r>
              <a:rPr lang="id" u="sng">
                <a:solidFill>
                  <a:schemeClr val="hlink"/>
                </a:solidFill>
                <a:hlinkClick r:id="rId5"/>
              </a:rPr>
              <a:t>instagram.com/programmerzamannow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Youtube : </a:t>
            </a:r>
            <a:r>
              <a:rPr lang="id" u="sng">
                <a:solidFill>
                  <a:schemeClr val="hlink"/>
                </a:solidFill>
                <a:hlinkClick r:id="rId6"/>
              </a:rPr>
              <a:t>youtube.com/c/ProgrammerZamanNow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Channel : </a:t>
            </a:r>
            <a:r>
              <a:rPr lang="id" u="sng">
                <a:solidFill>
                  <a:schemeClr val="hlink"/>
                </a:solidFill>
                <a:hlinkClick r:id="rId7"/>
              </a:rPr>
              <a:t>t.me/ProgrammerZamanNow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Tiktok : </a:t>
            </a:r>
            <a:r>
              <a:rPr lang="id" u="sng">
                <a:solidFill>
                  <a:schemeClr val="hlink"/>
                </a:solidFill>
                <a:hlinkClick r:id="rId8"/>
              </a:rPr>
              <a:t>https://tiktok.com/@programmerzamannow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Email : echo.khannedy@gmail.com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23716"/>
          <a:stretch/>
        </p:blipFill>
        <p:spPr>
          <a:xfrm>
            <a:off x="1800" y="487410"/>
            <a:ext cx="9144003" cy="46560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Eko Kurniawan Khannedy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53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Technical architect at one of the biggest ecommerce company in Indonesia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12+ years experiences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www.programmerzamannow.com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youtube.com/c/ProgrammerZamanNow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adalah tempat untuk menyimpan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digunakan agar kita bisa mengakses data yang sama dimanapun kita mau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Variable hanya bisa menyimpan tipe data yang sama, jika kita ingin menyimpan data yang berbeda-beda jenis, kita harus membuat beberapa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variable, kita bisa menggunakan kata kunci var, lalu diikuti dengan nama variable dan tipe datanya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Variable</a:t>
            </a:r>
            <a:endParaRPr/>
          </a:p>
        </p:txBody>
      </p:sp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variable, maka kita wajib menyebutkan tipe data variable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langsung menginisialisasikan data pada variable nya, maka kita tidak wajib menyebutkan tipe data variable nya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Kata Kunci Var</a:t>
            </a:r>
            <a:endParaRPr/>
          </a:p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kata kunci var saat membuat variable tidak lah wajib.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Asalkan saat membuat variable kita langsung menginisialisasi datanya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tidak perlu menggunakan kata kunci var, kita perlu menggunakan kata kunci := saat menginisialisasikan data pada variable tersebut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Variable</a:t>
            </a:r>
            <a:endParaRPr/>
          </a:p>
        </p:txBody>
      </p:sp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bisa membuat variable secara sekaligus banyak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Code yang dibuat akan lebih bagus dan mudah dibaca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04" name="Google Shape;3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Pengenalan Go-Lang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  <p:sp>
        <p:nvSpPr>
          <p:cNvPr id="315" name="Google Shape;315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Constant adalah variable yang nilainya tidak bisa diubah lagi setelah pertama kali diberi nilai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pembuatan constant mirip dengan variable, yang membedakan hanya kata kunci yang digunakan adalah const, bukan var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pembuatan constant, kita wajib langsung menginisialisasikan datanya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321" name="Google Shape;3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Constant</a:t>
            </a:r>
            <a:endParaRPr/>
          </a:p>
        </p:txBody>
      </p:sp>
      <p:sp>
        <p:nvSpPr>
          <p:cNvPr id="327" name="Google Shape;327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seperti variable, d</a:t>
            </a:r>
            <a:r>
              <a:rPr lang="id"/>
              <a:t>i Go-Lang  juga kita bisa membuat constant secara sekaligus banyak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333" name="Google Shape;3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  <p:sp>
        <p:nvSpPr>
          <p:cNvPr id="344" name="Google Shape;344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kadang kita butuh melakukan konversi tipe data dari satu tipe ke tipe 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Misal kita ingin mengkonversi tipe data int32 ke int63, dan lain-lain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(1)</a:t>
            </a:r>
            <a:endParaRPr/>
          </a:p>
        </p:txBody>
      </p:sp>
      <p:pic>
        <p:nvPicPr>
          <p:cNvPr id="350" name="Google Shape;3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(2)</a:t>
            </a:r>
            <a:endParaRPr/>
          </a:p>
        </p:txBody>
      </p:sp>
      <p:pic>
        <p:nvPicPr>
          <p:cNvPr id="356" name="Google Shape;3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adalah kemampuan membuat ulang tipe data baru dari tipe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biasanya digunakan untuk membuat alias terhadap tipe data yang sudah ada, dengan tujuan agar lebih mudah dimengerti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Sejarah Go-Lang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Dibuat di Google menggunakan bahasa pemrograman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Rilis ke public sebagai open source pada tahun 2009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populer sejak digunakan untuk membuat Docker pada tahun 2011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banyak teknologi baru yang dibuat menggunakan bahasa Go-Lang dibanding bahasa C, seperti Kubernetes, Prometheus, CockroachDB, dan lain-lain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populer untuk pembuatan Backend API di Microservices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Declarations</a:t>
            </a:r>
            <a:endParaRPr/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  <p:graphicFrame>
        <p:nvGraphicFramePr>
          <p:cNvPr id="384" name="Google Shape;384;p64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Penjumlahan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Pengurangan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Perkalian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Pembagian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Sisa Pembagian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Matematika</a:t>
            </a:r>
            <a:endParaRPr/>
          </a:p>
        </p:txBody>
      </p:sp>
      <p:pic>
        <p:nvPicPr>
          <p:cNvPr id="390" name="Google Shape;3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Augmented Assignments</a:t>
            </a:r>
            <a:endParaRPr/>
          </a:p>
        </p:txBody>
      </p:sp>
      <p:graphicFrame>
        <p:nvGraphicFramePr>
          <p:cNvPr id="396" name="Google Shape;396;p66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 Matematika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Augmented Assignments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+=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-=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*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*=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/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/=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%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%= 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Augmented Assignments</a:t>
            </a:r>
            <a:endParaRPr/>
          </a:p>
        </p:txBody>
      </p:sp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Unary Operator</a:t>
            </a:r>
            <a:endParaRPr/>
          </a:p>
        </p:txBody>
      </p:sp>
      <p:graphicFrame>
        <p:nvGraphicFramePr>
          <p:cNvPr id="408" name="Google Shape;408;p68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Boolean 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Unary Operator</a:t>
            </a:r>
            <a:endParaRPr/>
          </a:p>
        </p:txBody>
      </p:sp>
      <p:pic>
        <p:nvPicPr>
          <p:cNvPr id="414" name="Google Shape;4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  <p:sp>
        <p:nvSpPr>
          <p:cNvPr id="425" name="Google Shape;425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untuk membandingkan dua buah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yang menghasilkan nilai boolean (benar atau salah)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benar, maka nilainya adalah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salah, maka nilainya adalah false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Kenapa Belajar Go-Lang?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Bahasa Go-Lang sangat sederhana, tidak butuh waktu lama untuk mempelajarinya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baik concurrency programming, dimana saat ini kita hidup di zaman multicore processor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garbage collector, sehingga tidak butuh melakukan management memory secara manual seperti di bahasa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bahasa pemrograman yang sedang naik daun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Perbandingan</a:t>
            </a:r>
            <a:endParaRPr/>
          </a:p>
        </p:txBody>
      </p:sp>
      <p:graphicFrame>
        <p:nvGraphicFramePr>
          <p:cNvPr id="431" name="Google Shape;431;p72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&lt;=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Tidak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Perbandingan</a:t>
            </a:r>
            <a:endParaRPr/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  <p:graphicFrame>
        <p:nvGraphicFramePr>
          <p:cNvPr id="448" name="Google Shape;448;p75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Atau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&amp;&amp;</a:t>
            </a:r>
            <a:endParaRPr/>
          </a:p>
        </p:txBody>
      </p:sp>
      <p:graphicFrame>
        <p:nvGraphicFramePr>
          <p:cNvPr id="454" name="Google Shape;454;p76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||</a:t>
            </a:r>
            <a:endParaRPr/>
          </a:p>
        </p:txBody>
      </p:sp>
      <p:graphicFrame>
        <p:nvGraphicFramePr>
          <p:cNvPr id="460" name="Google Shape;460;p77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!</a:t>
            </a:r>
            <a:endParaRPr/>
          </a:p>
        </p:txBody>
      </p:sp>
      <p:graphicFrame>
        <p:nvGraphicFramePr>
          <p:cNvPr id="466" name="Google Shape;466;p78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2370325"/>
                <a:gridCol w="2370325"/>
                <a:gridCol w="237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Boolean</a:t>
            </a:r>
            <a:endParaRPr/>
          </a:p>
        </p:txBody>
      </p:sp>
      <p:pic>
        <p:nvPicPr>
          <p:cNvPr id="472" name="Google Shape;4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  <p:sp>
        <p:nvSpPr>
          <p:cNvPr id="483" name="Google Shape;483;p8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Array adalah tipe data yang berisikan kumpulan data dengan tipe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perlu menentukan jumlah data yang bisa ditampung oleh Array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Daya tampung Array tidak bisa bertambah setelah Array dibuat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Software Development Kit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Download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Install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Cek menggunakan perintah : go version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Index di Array</a:t>
            </a:r>
            <a:endParaRPr/>
          </a:p>
        </p:txBody>
      </p:sp>
      <p:graphicFrame>
        <p:nvGraphicFramePr>
          <p:cNvPr id="489" name="Google Shape;489;p82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Eko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Kurniawan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Khannedy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495" name="Google Shape;4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Array Langsung</a:t>
            </a:r>
            <a:endParaRPr/>
          </a:p>
        </p:txBody>
      </p:sp>
      <p:sp>
        <p:nvSpPr>
          <p:cNvPr id="501" name="Google Shape;501;p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juga bisa membuat Array secara langsung saat deklarasi variable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07" name="Google Shape;50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r>
              <a:rPr lang="id"/>
              <a:t> Array</a:t>
            </a:r>
            <a:endParaRPr/>
          </a:p>
        </p:txBody>
      </p:sp>
      <p:graphicFrame>
        <p:nvGraphicFramePr>
          <p:cNvPr id="513" name="Google Shape;513;p8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len(array)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Mendapat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19" name="Google Shape;5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  <p:sp>
        <p:nvSpPr>
          <p:cNvPr id="530" name="Google Shape;530;p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adalah potongan dari data Array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Slice mirip dengan Array, yang membedakan adalah ukuran Slice bisa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Slide dan Array selalu terkoneksi, dimana Slice adalah data yang mengakses sebagian atau seluruh data di Array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Detail Tipe Data Slice</a:t>
            </a:r>
            <a:endParaRPr/>
          </a:p>
        </p:txBody>
      </p:sp>
      <p:sp>
        <p:nvSpPr>
          <p:cNvPr id="536" name="Google Shape;536;p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memiliki 3 data, yaitu pointer, length dan capacity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penunjuk data pertama di array para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Length adalah panjang dari slice, dan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Capacity adalah kapasitas dari slice, dimana length tidak boleh lebih dari capacity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Slice Dari Array</a:t>
            </a:r>
            <a:endParaRPr/>
          </a:p>
        </p:txBody>
      </p:sp>
      <p:graphicFrame>
        <p:nvGraphicFramePr>
          <p:cNvPr id="542" name="Google Shape;542;p91"/>
          <p:cNvGraphicFramePr/>
          <p:nvPr/>
        </p:nvGraphicFramePr>
        <p:xfrm>
          <a:off x="952500" y="19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low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slide dari array dimulai index low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Proses Development Program Go-Lang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13" y="2006250"/>
            <a:ext cx="474378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 dan Array</a:t>
            </a:r>
            <a:endParaRPr/>
          </a:p>
        </p:txBody>
      </p:sp>
      <p:pic>
        <p:nvPicPr>
          <p:cNvPr id="548" name="Google Shape;54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38" y="2006250"/>
            <a:ext cx="505552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</a:t>
            </a:r>
            <a:endParaRPr/>
          </a:p>
        </p:txBody>
      </p:sp>
      <p:pic>
        <p:nvPicPr>
          <p:cNvPr id="554" name="Google Shape;5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Slice</a:t>
            </a:r>
            <a:endParaRPr/>
          </a:p>
        </p:txBody>
      </p:sp>
      <p:graphicFrame>
        <p:nvGraphicFramePr>
          <p:cNvPr id="560" name="Google Shape;560;p94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cap(slice)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 kapasitas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append(slice, data)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 dengan menambah data ke posisi terakhir slice, jika kapasitas sudah penuh, maka akan membuat array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make([]TypeData, length, capacity)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copy(destination, source)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Menyalin slice dari source ke destination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Append Slice</a:t>
            </a:r>
            <a:endParaRPr/>
          </a:p>
        </p:txBody>
      </p:sp>
      <p:pic>
        <p:nvPicPr>
          <p:cNvPr id="566" name="Google Shape;5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Make Slice</a:t>
            </a:r>
            <a:endParaRPr/>
          </a:p>
        </p:txBody>
      </p:sp>
      <p:pic>
        <p:nvPicPr>
          <p:cNvPr id="572" name="Google Shape;57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Copy Slice</a:t>
            </a:r>
            <a:endParaRPr/>
          </a:p>
        </p:txBody>
      </p:sp>
      <p:pic>
        <p:nvPicPr>
          <p:cNvPr id="578" name="Google Shape;57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Hati-Hati Saat Membuat Array</a:t>
            </a:r>
            <a:endParaRPr/>
          </a:p>
        </p:txBody>
      </p:sp>
      <p:sp>
        <p:nvSpPr>
          <p:cNvPr id="584" name="Google Shape;584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harus berhati-hati, jika salah, maka yang kita buat bukanlah Array, melainkan Slice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 vs Slice</a:t>
            </a:r>
            <a:endParaRPr/>
          </a:p>
        </p:txBody>
      </p:sp>
      <p:pic>
        <p:nvPicPr>
          <p:cNvPr id="590" name="Google Shape;59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  <p:sp>
        <p:nvSpPr>
          <p:cNvPr id="601" name="Google Shape;601;p10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Pada Array atau Slice, untuk mengakses data, kita menggunakan index Number dimulai dari 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Map adalah tipe data lain yang berisikan kumpulan data yang sama, namun kita bisa menentukan jenis tipe data index yang akan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Map adalah tipe data kumpulan key-value (kata kunci - nilai), dimana kata kuncinya bersifat unik, tidak boleh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Array dan Slice, jumlah data yang kita masukkan ke dalam Map boleh sebanyak-banyaknya, asalkan kata kunci nya berbeda, jika kita gunakan kata kunci sama, maka secara otomatis data sebelumnya akan diganti dengan data baru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Text Editor atau IDE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Visual Studio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JetBrains GoLand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07" name="Google Shape;60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Map</a:t>
            </a:r>
            <a:endParaRPr/>
          </a:p>
        </p:txBody>
      </p:sp>
      <p:graphicFrame>
        <p:nvGraphicFramePr>
          <p:cNvPr id="613" name="Google Shape;613;p103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{9B8DB504-E26B-4DF9-96E3-AB84A7AB9AFB}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len(map)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jumlah data di map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make(map[TypeKey]TypeValue)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map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delete(map, key)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Menghapus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19" name="Google Shape;61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  <p:sp>
        <p:nvSpPr>
          <p:cNvPr id="630" name="Google Shape;630;p1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</a:t>
            </a:r>
            <a:r>
              <a:rPr lang="id"/>
              <a:t>f adalah salah satu kata kunci yang digunakan untuk percabangan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Percabangan artinya kita bisa mengeksekusi kode program tertentu ketika suatu kondisi terpenuhi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Hampir di semua bahasa pemrograman mendukung if expression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</a:t>
            </a:r>
            <a:endParaRPr/>
          </a:p>
        </p:txBody>
      </p:sp>
      <p:pic>
        <p:nvPicPr>
          <p:cNvPr id="636" name="Google Shape;63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Expression</a:t>
            </a:r>
            <a:endParaRPr/>
          </a:p>
        </p:txBody>
      </p:sp>
      <p:sp>
        <p:nvSpPr>
          <p:cNvPr id="642" name="Google Shape;642;p1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Blok if akan dieksekusi ketika kondisi if bernilai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ingin melakukan eksekusi program tertentu jika kondisi if bernilai false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menggunakan else expression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Else</a:t>
            </a:r>
            <a:endParaRPr/>
          </a:p>
        </p:txBody>
      </p:sp>
      <p:pic>
        <p:nvPicPr>
          <p:cNvPr id="648" name="Google Shape;64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If Expression</a:t>
            </a:r>
            <a:endParaRPr/>
          </a:p>
        </p:txBody>
      </p:sp>
      <p:sp>
        <p:nvSpPr>
          <p:cNvPr id="654" name="Google Shape;654;p1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If, kita butuh membuat beberapa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Kasus seperti ini, kita bisa menggunakan Else If expression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Else</a:t>
            </a:r>
            <a:endParaRPr/>
          </a:p>
        </p:txBody>
      </p:sp>
      <p:pic>
        <p:nvPicPr>
          <p:cNvPr id="660" name="Google Shape;66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